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8" r:id="rId3"/>
    <p:sldId id="319" r:id="rId4"/>
    <p:sldId id="309" r:id="rId5"/>
    <p:sldId id="310" r:id="rId6"/>
    <p:sldId id="311" r:id="rId7"/>
    <p:sldId id="312" r:id="rId8"/>
    <p:sldId id="313" r:id="rId9"/>
    <p:sldId id="315" r:id="rId10"/>
    <p:sldId id="318" r:id="rId11"/>
    <p:sldId id="321" r:id="rId12"/>
    <p:sldId id="317" r:id="rId13"/>
    <p:sldId id="316" r:id="rId14"/>
    <p:sldId id="320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Albert Sans" panose="020B0604020202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Anaheim" panose="020B0604020202020204" charset="0"/>
      <p:regular r:id="rId26"/>
    </p:embeddedFont>
    <p:embeddedFont>
      <p:font typeface="Albert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3C78"/>
    <a:srgbClr val="147878"/>
    <a:srgbClr val="FFB414"/>
    <a:srgbClr val="FFD985"/>
    <a:srgbClr val="F68EB1"/>
    <a:srgbClr val="7BECE9"/>
    <a:srgbClr val="0F5B59"/>
    <a:srgbClr val="C30F4B"/>
    <a:srgbClr val="B8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B87CE8-1B71-46F4-B6A6-EF57171E3EAD}">
  <a:tblStyle styleId="{DDB87CE8-1B71-46F4-B6A6-EF57171E3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13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66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22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30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8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57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4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49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98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90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18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70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58022" y="692000"/>
            <a:ext cx="6176700" cy="3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00" y="42044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2010042" y="1471051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2"/>
          </p:nvPr>
        </p:nvSpPr>
        <p:spPr>
          <a:xfrm>
            <a:off x="3546853" y="3210739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3"/>
          </p:nvPr>
        </p:nvSpPr>
        <p:spPr>
          <a:xfrm>
            <a:off x="2780860" y="2338825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4"/>
          </p:nvPr>
        </p:nvSpPr>
        <p:spPr>
          <a:xfrm>
            <a:off x="4304937" y="4082578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 idx="5" hasCustomPrompt="1"/>
          </p:nvPr>
        </p:nvSpPr>
        <p:spPr>
          <a:xfrm>
            <a:off x="1121750" y="1405736"/>
            <a:ext cx="860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 idx="6" hasCustomPrompt="1"/>
          </p:nvPr>
        </p:nvSpPr>
        <p:spPr>
          <a:xfrm>
            <a:off x="1892625" y="2251075"/>
            <a:ext cx="860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7" hasCustomPrompt="1"/>
          </p:nvPr>
        </p:nvSpPr>
        <p:spPr>
          <a:xfrm>
            <a:off x="2656850" y="3122939"/>
            <a:ext cx="860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 idx="8" hasCustomPrompt="1"/>
          </p:nvPr>
        </p:nvSpPr>
        <p:spPr>
          <a:xfrm>
            <a:off x="3415352" y="3994815"/>
            <a:ext cx="859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9"/>
          </p:nvPr>
        </p:nvSpPr>
        <p:spPr>
          <a:xfrm>
            <a:off x="2010042" y="1258251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3"/>
          </p:nvPr>
        </p:nvSpPr>
        <p:spPr>
          <a:xfrm>
            <a:off x="3546861" y="2997939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4"/>
          </p:nvPr>
        </p:nvSpPr>
        <p:spPr>
          <a:xfrm>
            <a:off x="2780860" y="2126100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15"/>
          </p:nvPr>
        </p:nvSpPr>
        <p:spPr>
          <a:xfrm>
            <a:off x="4304946" y="3869853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5084391" y="1572587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2"/>
          </p:nvPr>
        </p:nvSpPr>
        <p:spPr>
          <a:xfrm>
            <a:off x="1111834" y="1572587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7"/>
          <p:cNvGrpSpPr/>
          <p:nvPr/>
        </p:nvGrpSpPr>
        <p:grpSpPr>
          <a:xfrm rot="10800000" flipH="1">
            <a:off x="8331027" y="3471397"/>
            <a:ext cx="4357122" cy="707497"/>
            <a:chOff x="6456475" y="3575600"/>
            <a:chExt cx="3403204" cy="552603"/>
          </a:xfrm>
        </p:grpSpPr>
        <p:sp>
          <p:nvSpPr>
            <p:cNvPr id="247" name="Google Shape;247;p27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27"/>
          <p:cNvGrpSpPr/>
          <p:nvPr/>
        </p:nvGrpSpPr>
        <p:grpSpPr>
          <a:xfrm rot="10800000" flipH="1">
            <a:off x="7315681" y="4178885"/>
            <a:ext cx="5455165" cy="875381"/>
            <a:chOff x="6456469" y="3575596"/>
            <a:chExt cx="3443700" cy="552604"/>
          </a:xfrm>
        </p:grpSpPr>
        <p:sp>
          <p:nvSpPr>
            <p:cNvPr id="250" name="Google Shape;250;p27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7"/>
          <p:cNvGrpSpPr/>
          <p:nvPr/>
        </p:nvGrpSpPr>
        <p:grpSpPr>
          <a:xfrm flipH="1">
            <a:off x="-3486996" y="942843"/>
            <a:ext cx="4357122" cy="707497"/>
            <a:chOff x="6456475" y="3575600"/>
            <a:chExt cx="3403204" cy="552603"/>
          </a:xfrm>
        </p:grpSpPr>
        <p:sp>
          <p:nvSpPr>
            <p:cNvPr id="253" name="Google Shape;253;p27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7"/>
          <p:cNvGrpSpPr/>
          <p:nvPr/>
        </p:nvGrpSpPr>
        <p:grpSpPr>
          <a:xfrm flipH="1">
            <a:off x="-3569694" y="67472"/>
            <a:ext cx="5455165" cy="875381"/>
            <a:chOff x="6456469" y="3575596"/>
            <a:chExt cx="3443700" cy="552604"/>
          </a:xfrm>
        </p:grpSpPr>
        <p:sp>
          <p:nvSpPr>
            <p:cNvPr id="256" name="Google Shape;256;p27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8"/>
          <p:cNvGrpSpPr/>
          <p:nvPr/>
        </p:nvGrpSpPr>
        <p:grpSpPr>
          <a:xfrm rot="5400000">
            <a:off x="6537771" y="4976418"/>
            <a:ext cx="4357122" cy="707497"/>
            <a:chOff x="6456475" y="3575600"/>
            <a:chExt cx="3403204" cy="552603"/>
          </a:xfrm>
        </p:grpSpPr>
        <p:sp>
          <p:nvSpPr>
            <p:cNvPr id="260" name="Google Shape;260;p28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8"/>
          <p:cNvGrpSpPr/>
          <p:nvPr/>
        </p:nvGrpSpPr>
        <p:grpSpPr>
          <a:xfrm rot="5400000">
            <a:off x="6129289" y="5745840"/>
            <a:ext cx="3759089" cy="707494"/>
            <a:chOff x="6456475" y="3575600"/>
            <a:chExt cx="2936100" cy="552600"/>
          </a:xfrm>
        </p:grpSpPr>
        <p:sp>
          <p:nvSpPr>
            <p:cNvPr id="263" name="Google Shape;263;p28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28"/>
          <p:cNvGrpSpPr/>
          <p:nvPr/>
        </p:nvGrpSpPr>
        <p:grpSpPr>
          <a:xfrm rot="-5400000">
            <a:off x="-887968" y="-1051338"/>
            <a:ext cx="4357122" cy="707497"/>
            <a:chOff x="6456475" y="3575600"/>
            <a:chExt cx="3403204" cy="552603"/>
          </a:xfrm>
        </p:grpSpPr>
        <p:sp>
          <p:nvSpPr>
            <p:cNvPr id="266" name="Google Shape;266;p28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-5400000">
            <a:off x="-2228419" y="-668956"/>
            <a:ext cx="5455165" cy="875381"/>
            <a:chOff x="6456469" y="3575596"/>
            <a:chExt cx="3443700" cy="552604"/>
          </a:xfrm>
        </p:grpSpPr>
        <p:sp>
          <p:nvSpPr>
            <p:cNvPr id="269" name="Google Shape;269;p28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SemiBold"/>
              <a:buNone/>
              <a:defRPr sz="35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67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ctrTitle"/>
          </p:nvPr>
        </p:nvSpPr>
        <p:spPr>
          <a:xfrm>
            <a:off x="345605" y="861599"/>
            <a:ext cx="6785531" cy="1870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Rendez-vous</a:t>
            </a:r>
            <a:br>
              <a:rPr lang="en" sz="6000" dirty="0" smtClean="0"/>
            </a:br>
            <a:r>
              <a:rPr lang="en" sz="6000" dirty="0" smtClean="0"/>
              <a:t>des enquêteurs</a:t>
            </a:r>
            <a:endParaRPr sz="6000" dirty="0"/>
          </a:p>
        </p:txBody>
      </p:sp>
      <p:sp>
        <p:nvSpPr>
          <p:cNvPr id="282" name="Google Shape;282;p32"/>
          <p:cNvSpPr txBox="1">
            <a:spLocks noGrp="1"/>
          </p:cNvSpPr>
          <p:nvPr>
            <p:ph type="subTitle" idx="1"/>
          </p:nvPr>
        </p:nvSpPr>
        <p:spPr>
          <a:xfrm>
            <a:off x="193955" y="4431332"/>
            <a:ext cx="2115406" cy="475800"/>
          </a:xfrm>
          <a:prstGeom prst="rect">
            <a:avLst/>
          </a:prstGeom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B414"/>
                </a:solidFill>
              </a:rPr>
              <a:t>13 décembre 2022</a:t>
            </a:r>
            <a:endParaRPr dirty="0">
              <a:solidFill>
                <a:srgbClr val="FFB414"/>
              </a:solidFill>
            </a:endParaRPr>
          </a:p>
        </p:txBody>
      </p:sp>
      <p:grpSp>
        <p:nvGrpSpPr>
          <p:cNvPr id="283" name="Google Shape;283;p32"/>
          <p:cNvGrpSpPr/>
          <p:nvPr/>
        </p:nvGrpSpPr>
        <p:grpSpPr>
          <a:xfrm>
            <a:off x="5482795" y="1103972"/>
            <a:ext cx="4357122" cy="707497"/>
            <a:chOff x="6456475" y="3575600"/>
            <a:chExt cx="3403204" cy="552603"/>
          </a:xfrm>
        </p:grpSpPr>
        <p:sp>
          <p:nvSpPr>
            <p:cNvPr id="284" name="Google Shape;284;p32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F5B59"/>
                </a:gs>
                <a:gs pos="100000">
                  <a:srgbClr val="7BECE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14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2"/>
          <p:cNvGrpSpPr/>
          <p:nvPr/>
        </p:nvGrpSpPr>
        <p:grpSpPr>
          <a:xfrm>
            <a:off x="4467450" y="228600"/>
            <a:ext cx="5455165" cy="875381"/>
            <a:chOff x="6456469" y="3575596"/>
            <a:chExt cx="3443700" cy="552604"/>
          </a:xfrm>
        </p:grpSpPr>
        <p:sp>
          <p:nvSpPr>
            <p:cNvPr id="287" name="Google Shape;287;p32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8EB1"/>
                </a:gs>
                <a:gs pos="100000">
                  <a:srgbClr val="C30F4B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32"/>
          <p:cNvGrpSpPr/>
          <p:nvPr/>
        </p:nvGrpSpPr>
        <p:grpSpPr>
          <a:xfrm>
            <a:off x="6551233" y="1811472"/>
            <a:ext cx="3759089" cy="707494"/>
            <a:chOff x="6456475" y="3575600"/>
            <a:chExt cx="2936100" cy="552600"/>
          </a:xfrm>
        </p:grpSpPr>
        <p:sp>
          <p:nvSpPr>
            <p:cNvPr id="296" name="Google Shape;296;p32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85"/>
                </a:gs>
                <a:gs pos="100000">
                  <a:srgbClr val="B87F0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82;p32"/>
          <p:cNvSpPr txBox="1">
            <a:spLocks/>
          </p:cNvSpPr>
          <p:nvPr/>
        </p:nvSpPr>
        <p:spPr>
          <a:xfrm>
            <a:off x="7488019" y="4430827"/>
            <a:ext cx="1655981" cy="651535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600" b="0" i="0" u="none" strike="noStrike" cap="none">
                <a:solidFill>
                  <a:schemeClr val="accen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l"/>
            <a:r>
              <a:rPr lang="fr-FR" dirty="0" smtClean="0">
                <a:solidFill>
                  <a:srgbClr val="F03C78"/>
                </a:solidFill>
              </a:rPr>
              <a:t>Pôle enquêtes</a:t>
            </a:r>
          </a:p>
          <a:p>
            <a:pPr marL="0" indent="0" algn="l"/>
            <a:r>
              <a:rPr lang="fr-FR" dirty="0" smtClean="0">
                <a:solidFill>
                  <a:srgbClr val="F03C78"/>
                </a:solidFill>
              </a:rPr>
              <a:t>National</a:t>
            </a:r>
            <a:endParaRPr lang="fr-FR" dirty="0">
              <a:solidFill>
                <a:srgbClr val="F0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Espace de travail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1977656" y="445025"/>
            <a:ext cx="6362036" cy="707497"/>
            <a:chOff x="5751842" y="3575600"/>
            <a:chExt cx="4969176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969176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00" y="1215752"/>
            <a:ext cx="5455931" cy="3344825"/>
          </a:xfrm>
          <a:prstGeom prst="rect">
            <a:avLst/>
          </a:prstGeom>
          <a:ln>
            <a:solidFill>
              <a:srgbClr val="F03C78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7204056" y="4734194"/>
            <a:ext cx="39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3087076" y="3612075"/>
            <a:ext cx="296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Démonstration</a:t>
            </a:r>
            <a:endParaRPr lang="fr-FR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9" name="Google Shape;12051;p81"/>
          <p:cNvGrpSpPr>
            <a:grpSpLocks noChangeAspect="1"/>
          </p:cNvGrpSpPr>
          <p:nvPr/>
        </p:nvGrpSpPr>
        <p:grpSpPr>
          <a:xfrm>
            <a:off x="3590261" y="1673477"/>
            <a:ext cx="1963475" cy="1727711"/>
            <a:chOff x="6627639" y="2443884"/>
            <a:chExt cx="355993" cy="313247"/>
          </a:xfrm>
          <a:solidFill>
            <a:srgbClr val="F03C78"/>
          </a:solidFill>
        </p:grpSpPr>
        <p:sp>
          <p:nvSpPr>
            <p:cNvPr id="40" name="Google Shape;12052;p81"/>
            <p:cNvSpPr/>
            <p:nvPr/>
          </p:nvSpPr>
          <p:spPr>
            <a:xfrm>
              <a:off x="6627639" y="2444266"/>
              <a:ext cx="92807" cy="87941"/>
            </a:xfrm>
            <a:custGeom>
              <a:avLst/>
              <a:gdLst/>
              <a:ahLst/>
              <a:cxnLst/>
              <a:rect l="l" t="t" r="r" b="b"/>
              <a:pathLst>
                <a:path w="2918" h="2765" extrusionOk="0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53;p81"/>
            <p:cNvSpPr/>
            <p:nvPr/>
          </p:nvSpPr>
          <p:spPr>
            <a:xfrm>
              <a:off x="6891589" y="2443884"/>
              <a:ext cx="92044" cy="86446"/>
            </a:xfrm>
            <a:custGeom>
              <a:avLst/>
              <a:gdLst/>
              <a:ahLst/>
              <a:cxnLst/>
              <a:rect l="l" t="t" r="r" b="b"/>
              <a:pathLst>
                <a:path w="2894" h="2718" extrusionOk="0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54;p81"/>
            <p:cNvSpPr/>
            <p:nvPr/>
          </p:nvSpPr>
          <p:spPr>
            <a:xfrm>
              <a:off x="6662498" y="2512201"/>
              <a:ext cx="288185" cy="244930"/>
            </a:xfrm>
            <a:custGeom>
              <a:avLst/>
              <a:gdLst/>
              <a:ahLst/>
              <a:cxnLst/>
              <a:rect l="l" t="t" r="r" b="b"/>
              <a:pathLst>
                <a:path w="9061" h="7701" extrusionOk="0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Espace de travail</a:t>
            </a:r>
            <a:endParaRPr dirty="0"/>
          </a:p>
        </p:txBody>
      </p:sp>
      <p:grpSp>
        <p:nvGrpSpPr>
          <p:cNvPr id="16" name="Google Shape;427;p39"/>
          <p:cNvGrpSpPr/>
          <p:nvPr/>
        </p:nvGrpSpPr>
        <p:grpSpPr>
          <a:xfrm flipH="1">
            <a:off x="-1977656" y="445025"/>
            <a:ext cx="6362036" cy="707497"/>
            <a:chOff x="5751842" y="3575600"/>
            <a:chExt cx="4969176" cy="552603"/>
          </a:xfrm>
        </p:grpSpPr>
        <p:sp>
          <p:nvSpPr>
            <p:cNvPr id="17" name="Google Shape;428;p39"/>
            <p:cNvSpPr/>
            <p:nvPr/>
          </p:nvSpPr>
          <p:spPr>
            <a:xfrm>
              <a:off x="5751842" y="3575603"/>
              <a:ext cx="4969176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7204056" y="4734194"/>
            <a:ext cx="39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PanicHD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382772" y="445025"/>
            <a:ext cx="6362036" cy="707497"/>
            <a:chOff x="5751842" y="3575600"/>
            <a:chExt cx="4969176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969176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1" y="1476367"/>
            <a:ext cx="7259217" cy="2993115"/>
          </a:xfrm>
          <a:prstGeom prst="rect">
            <a:avLst/>
          </a:prstGeom>
          <a:ln>
            <a:solidFill>
              <a:srgbClr val="F03C78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7204056" y="4734194"/>
            <a:ext cx="39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Q &amp; R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368632" y="445028"/>
            <a:ext cx="6891277" cy="707493"/>
            <a:chOff x="5338470" y="3575603"/>
            <a:chExt cx="5382549" cy="552600"/>
          </a:xfrm>
        </p:grpSpPr>
        <p:sp>
          <p:nvSpPr>
            <p:cNvPr id="428" name="Google Shape;428;p39"/>
            <p:cNvSpPr/>
            <p:nvPr/>
          </p:nvSpPr>
          <p:spPr>
            <a:xfrm>
              <a:off x="5338470" y="3575603"/>
              <a:ext cx="5382549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F5B59"/>
                </a:gs>
                <a:gs pos="100000">
                  <a:srgbClr val="7BECE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338470" y="3575603"/>
              <a:ext cx="552600" cy="552600"/>
            </a:xfrm>
            <a:prstGeom prst="ellipse">
              <a:avLst/>
            </a:prstGeom>
            <a:solidFill>
              <a:srgbClr val="14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F5B59"/>
                </a:gs>
                <a:gs pos="100000">
                  <a:srgbClr val="7BECE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14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21355" y="2339222"/>
            <a:ext cx="390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Vous pouvez maintenant poser vos questions dans le chat, nous y </a:t>
            </a:r>
            <a:r>
              <a:rPr lang="fr-F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répondrons </a:t>
            </a:r>
            <a:r>
              <a:rPr lang="fr-F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à l’oral :)</a:t>
            </a:r>
            <a:endParaRPr lang="fr-FR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4056" y="4734194"/>
            <a:ext cx="39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ctrTitle"/>
          </p:nvPr>
        </p:nvSpPr>
        <p:spPr>
          <a:xfrm>
            <a:off x="345605" y="861599"/>
            <a:ext cx="6785531" cy="1870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Merci pour</a:t>
            </a:r>
            <a:br>
              <a:rPr lang="en" sz="6000" dirty="0" smtClean="0"/>
            </a:br>
            <a:r>
              <a:rPr lang="en" sz="6000" dirty="0" smtClean="0"/>
              <a:t>votre attention</a:t>
            </a:r>
            <a:endParaRPr sz="6000" dirty="0"/>
          </a:p>
        </p:txBody>
      </p:sp>
      <p:grpSp>
        <p:nvGrpSpPr>
          <p:cNvPr id="283" name="Google Shape;283;p32"/>
          <p:cNvGrpSpPr/>
          <p:nvPr/>
        </p:nvGrpSpPr>
        <p:grpSpPr>
          <a:xfrm>
            <a:off x="5482795" y="1103972"/>
            <a:ext cx="4357122" cy="707497"/>
            <a:chOff x="6456475" y="3575600"/>
            <a:chExt cx="3403204" cy="552603"/>
          </a:xfrm>
        </p:grpSpPr>
        <p:sp>
          <p:nvSpPr>
            <p:cNvPr id="284" name="Google Shape;284;p32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F5B59"/>
                </a:gs>
                <a:gs pos="100000">
                  <a:srgbClr val="7BECE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14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2"/>
          <p:cNvGrpSpPr/>
          <p:nvPr/>
        </p:nvGrpSpPr>
        <p:grpSpPr>
          <a:xfrm>
            <a:off x="4467450" y="228600"/>
            <a:ext cx="5455165" cy="875381"/>
            <a:chOff x="6456469" y="3575596"/>
            <a:chExt cx="3443700" cy="552604"/>
          </a:xfrm>
        </p:grpSpPr>
        <p:sp>
          <p:nvSpPr>
            <p:cNvPr id="287" name="Google Shape;287;p32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8EB1"/>
                </a:gs>
                <a:gs pos="100000">
                  <a:srgbClr val="C30F4B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32"/>
          <p:cNvGrpSpPr/>
          <p:nvPr/>
        </p:nvGrpSpPr>
        <p:grpSpPr>
          <a:xfrm>
            <a:off x="6551233" y="1811472"/>
            <a:ext cx="3759089" cy="707494"/>
            <a:chOff x="6456475" y="3575600"/>
            <a:chExt cx="2936100" cy="552600"/>
          </a:xfrm>
        </p:grpSpPr>
        <p:sp>
          <p:nvSpPr>
            <p:cNvPr id="296" name="Google Shape;296;p32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85"/>
                </a:gs>
                <a:gs pos="100000">
                  <a:srgbClr val="B87F0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82;p32"/>
          <p:cNvSpPr txBox="1">
            <a:spLocks/>
          </p:cNvSpPr>
          <p:nvPr/>
        </p:nvSpPr>
        <p:spPr>
          <a:xfrm>
            <a:off x="7488019" y="4430827"/>
            <a:ext cx="1655981" cy="651535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600" b="0" i="0" u="none" strike="noStrike" cap="none">
                <a:solidFill>
                  <a:schemeClr val="accen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l"/>
            <a:r>
              <a:rPr lang="fr-FR" dirty="0" smtClean="0">
                <a:solidFill>
                  <a:srgbClr val="F03C78"/>
                </a:solidFill>
              </a:rPr>
              <a:t>Pôle enquêtes</a:t>
            </a:r>
          </a:p>
          <a:p>
            <a:pPr marL="0" indent="0" algn="l"/>
            <a:r>
              <a:rPr lang="fr-FR" dirty="0" smtClean="0">
                <a:solidFill>
                  <a:srgbClr val="F03C78"/>
                </a:solidFill>
              </a:rPr>
              <a:t>National</a:t>
            </a:r>
            <a:endParaRPr lang="fr-FR" dirty="0">
              <a:solidFill>
                <a:srgbClr val="F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4"/>
          <p:cNvGrpSpPr>
            <a:grpSpLocks noChangeAspect="1"/>
          </p:cNvGrpSpPr>
          <p:nvPr/>
        </p:nvGrpSpPr>
        <p:grpSpPr>
          <a:xfrm flipH="1">
            <a:off x="-2856020" y="1037719"/>
            <a:ext cx="3845217" cy="617038"/>
            <a:chOff x="6456466" y="3575594"/>
            <a:chExt cx="3443699" cy="552606"/>
          </a:xfrm>
        </p:grpSpPr>
        <p:sp>
          <p:nvSpPr>
            <p:cNvPr id="318" name="Google Shape;318;p34"/>
            <p:cNvSpPr/>
            <p:nvPr/>
          </p:nvSpPr>
          <p:spPr>
            <a:xfrm>
              <a:off x="6456466" y="3575594"/>
              <a:ext cx="3443699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85"/>
                </a:gs>
                <a:gs pos="100000">
                  <a:srgbClr val="B87F0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Archive" panose="02000506040000020004" pitchFamily="50" charset="0"/>
                </a:rPr>
                <a:t>01</a:t>
              </a:r>
              <a:endParaRPr sz="1800" dirty="0">
                <a:solidFill>
                  <a:schemeClr val="bg1"/>
                </a:solidFill>
                <a:latin typeface="Archive" panose="02000506040000020004" pitchFamily="50" charset="0"/>
              </a:endParaRPr>
            </a:p>
          </p:txBody>
        </p:sp>
      </p:grpSp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Sommaire</a:t>
            </a:r>
            <a:endParaRPr dirty="0"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2"/>
          </p:nvPr>
        </p:nvSpPr>
        <p:spPr>
          <a:xfrm>
            <a:off x="2234936" y="2491250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tx1"/>
                </a:solidFill>
              </a:rPr>
              <a:t>Comment fonctionne Interview ?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4"/>
          </p:nvPr>
        </p:nvSpPr>
        <p:spPr>
          <a:xfrm>
            <a:off x="2740669" y="3123615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tx1"/>
                </a:solidFill>
              </a:rPr>
              <a:t>Focus sur le rôle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13"/>
          </p:nvPr>
        </p:nvSpPr>
        <p:spPr>
          <a:xfrm>
            <a:off x="2234943" y="2278450"/>
            <a:ext cx="4661475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</a:rPr>
              <a:t>Organisation de la plateforme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24" name="Google Shape;324;p34"/>
          <p:cNvSpPr txBox="1">
            <a:spLocks noGrp="1"/>
          </p:cNvSpPr>
          <p:nvPr>
            <p:ph type="subTitle" idx="15"/>
          </p:nvPr>
        </p:nvSpPr>
        <p:spPr>
          <a:xfrm>
            <a:off x="2740678" y="2910890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</a:rPr>
              <a:t>Respons</a:t>
            </a:r>
            <a:r>
              <a:rPr lang="fr-FR" sz="2000" dirty="0">
                <a:solidFill>
                  <a:schemeClr val="tx1"/>
                </a:solidFill>
              </a:rPr>
              <a:t>a</a:t>
            </a:r>
            <a:r>
              <a:rPr lang="en" sz="2000" dirty="0" smtClean="0">
                <a:solidFill>
                  <a:schemeClr val="tx1"/>
                </a:solidFill>
              </a:rPr>
              <a:t>ble d’espace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25" name="Google Shape;325;p34"/>
          <p:cNvSpPr txBox="1">
            <a:spLocks noGrp="1"/>
          </p:cNvSpPr>
          <p:nvPr>
            <p:ph type="subTitle" idx="3"/>
          </p:nvPr>
        </p:nvSpPr>
        <p:spPr>
          <a:xfrm>
            <a:off x="1598572" y="1879005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tx1"/>
                </a:solidFill>
              </a:rPr>
              <a:t>Le site et la plateforme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6" name="Google Shape;326;p34"/>
          <p:cNvSpPr txBox="1">
            <a:spLocks noGrp="1"/>
          </p:cNvSpPr>
          <p:nvPr>
            <p:ph type="subTitle" idx="1"/>
          </p:nvPr>
        </p:nvSpPr>
        <p:spPr>
          <a:xfrm>
            <a:off x="1016100" y="1246647"/>
            <a:ext cx="339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Qui sommes-nous ?</a:t>
            </a:r>
            <a:endParaRPr sz="1200" dirty="0"/>
          </a:p>
        </p:txBody>
      </p:sp>
      <p:sp>
        <p:nvSpPr>
          <p:cNvPr id="328" name="Google Shape;328;p34"/>
          <p:cNvSpPr txBox="1">
            <a:spLocks noGrp="1"/>
          </p:cNvSpPr>
          <p:nvPr>
            <p:ph type="subTitle" idx="9"/>
          </p:nvPr>
        </p:nvSpPr>
        <p:spPr>
          <a:xfrm>
            <a:off x="1016100" y="1033847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</a:rPr>
              <a:t>Présentation du Pôle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29" name="Google Shape;329;p34"/>
          <p:cNvSpPr txBox="1">
            <a:spLocks noGrp="1"/>
          </p:cNvSpPr>
          <p:nvPr>
            <p:ph type="subTitle" idx="14"/>
          </p:nvPr>
        </p:nvSpPr>
        <p:spPr>
          <a:xfrm>
            <a:off x="1598572" y="1666280"/>
            <a:ext cx="339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</a:rPr>
              <a:t>Aperçu global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330" name="Google Shape;330;p34"/>
          <p:cNvGrpSpPr>
            <a:grpSpLocks noChangeAspect="1"/>
          </p:cNvGrpSpPr>
          <p:nvPr/>
        </p:nvGrpSpPr>
        <p:grpSpPr>
          <a:xfrm flipH="1">
            <a:off x="-2365935" y="1654348"/>
            <a:ext cx="3940506" cy="632327"/>
            <a:chOff x="6456469" y="3575596"/>
            <a:chExt cx="3443700" cy="552604"/>
          </a:xfrm>
        </p:grpSpPr>
        <p:sp>
          <p:nvSpPr>
            <p:cNvPr id="331" name="Google Shape;331;p34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B87F00"/>
                </a:gs>
                <a:gs pos="100000">
                  <a:srgbClr val="FFD98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Archive" panose="02000506040000020004" pitchFamily="50" charset="0"/>
                </a:rPr>
                <a:t>02</a:t>
              </a:r>
              <a:endParaRPr sz="1800" dirty="0">
                <a:solidFill>
                  <a:schemeClr val="bg1"/>
                </a:solidFill>
                <a:latin typeface="Archive" panose="02000506040000020004" pitchFamily="50" charset="0"/>
              </a:endParaRPr>
            </a:p>
          </p:txBody>
        </p:sp>
      </p:grpSp>
      <p:grpSp>
        <p:nvGrpSpPr>
          <p:cNvPr id="33" name="Google Shape;330;p34"/>
          <p:cNvGrpSpPr>
            <a:grpSpLocks noChangeAspect="1"/>
          </p:cNvGrpSpPr>
          <p:nvPr/>
        </p:nvGrpSpPr>
        <p:grpSpPr>
          <a:xfrm flipH="1">
            <a:off x="-1730795" y="2284841"/>
            <a:ext cx="3965745" cy="636377"/>
            <a:chOff x="6456469" y="3575596"/>
            <a:chExt cx="3443700" cy="552604"/>
          </a:xfrm>
        </p:grpSpPr>
        <p:sp>
          <p:nvSpPr>
            <p:cNvPr id="34" name="Google Shape;331;p34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32;p34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Archive" panose="02000506040000020004" pitchFamily="50" charset="0"/>
                </a:rPr>
                <a:t>03</a:t>
              </a:r>
              <a:endParaRPr sz="1800" dirty="0">
                <a:solidFill>
                  <a:schemeClr val="bg1"/>
                </a:solidFill>
                <a:latin typeface="Archive" panose="02000506040000020004" pitchFamily="50" charset="0"/>
              </a:endParaRPr>
            </a:p>
          </p:txBody>
        </p:sp>
      </p:grpSp>
      <p:grpSp>
        <p:nvGrpSpPr>
          <p:cNvPr id="38" name="Google Shape;330;p34"/>
          <p:cNvGrpSpPr>
            <a:grpSpLocks noChangeAspect="1"/>
          </p:cNvGrpSpPr>
          <p:nvPr/>
        </p:nvGrpSpPr>
        <p:grpSpPr>
          <a:xfrm flipH="1">
            <a:off x="-1309537" y="2917418"/>
            <a:ext cx="4053947" cy="650531"/>
            <a:chOff x="6456469" y="3575596"/>
            <a:chExt cx="3443700" cy="552604"/>
          </a:xfrm>
        </p:grpSpPr>
        <p:sp>
          <p:nvSpPr>
            <p:cNvPr id="39" name="Google Shape;331;p34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C30F4B"/>
                </a:gs>
                <a:gs pos="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32;p34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Archive" panose="02000506040000020004" pitchFamily="50" charset="0"/>
                </a:rPr>
                <a:t>04</a:t>
              </a:r>
              <a:endParaRPr sz="1800" dirty="0">
                <a:solidFill>
                  <a:schemeClr val="bg1"/>
                </a:solidFill>
                <a:latin typeface="Archive" panose="02000506040000020004" pitchFamily="50" charset="0"/>
              </a:endParaRPr>
            </a:p>
          </p:txBody>
        </p:sp>
      </p:grpSp>
      <p:grpSp>
        <p:nvGrpSpPr>
          <p:cNvPr id="41" name="Google Shape;330;p34"/>
          <p:cNvGrpSpPr>
            <a:grpSpLocks noChangeAspect="1"/>
          </p:cNvGrpSpPr>
          <p:nvPr/>
        </p:nvGrpSpPr>
        <p:grpSpPr>
          <a:xfrm flipH="1">
            <a:off x="-741969" y="3564891"/>
            <a:ext cx="3965745" cy="636377"/>
            <a:chOff x="6456469" y="3575596"/>
            <a:chExt cx="3443700" cy="552604"/>
          </a:xfrm>
        </p:grpSpPr>
        <p:sp>
          <p:nvSpPr>
            <p:cNvPr id="42" name="Google Shape;331;p34"/>
            <p:cNvSpPr/>
            <p:nvPr/>
          </p:nvSpPr>
          <p:spPr>
            <a:xfrm>
              <a:off x="6456469" y="3575596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332;p34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Archive" panose="02000506040000020004" pitchFamily="50" charset="0"/>
                </a:rPr>
                <a:t>05</a:t>
              </a:r>
              <a:endParaRPr sz="1800" dirty="0">
                <a:solidFill>
                  <a:schemeClr val="bg1"/>
                </a:solidFill>
                <a:latin typeface="Archive" panose="02000506040000020004" pitchFamily="50" charset="0"/>
              </a:endParaRPr>
            </a:p>
          </p:txBody>
        </p:sp>
      </p:grpSp>
      <p:sp>
        <p:nvSpPr>
          <p:cNvPr id="44" name="Google Shape;322;p34"/>
          <p:cNvSpPr txBox="1">
            <a:spLocks/>
          </p:cNvSpPr>
          <p:nvPr/>
        </p:nvSpPr>
        <p:spPr>
          <a:xfrm>
            <a:off x="3206941" y="3777611"/>
            <a:ext cx="3391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fr-FR" sz="1200" dirty="0" smtClean="0">
                <a:solidFill>
                  <a:schemeClr val="tx1"/>
                </a:solidFill>
              </a:rPr>
              <a:t>Pilotage Par les Enquêtes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5" name="Google Shape;324;p34"/>
          <p:cNvSpPr txBox="1">
            <a:spLocks/>
          </p:cNvSpPr>
          <p:nvPr/>
        </p:nvSpPr>
        <p:spPr>
          <a:xfrm>
            <a:off x="3206950" y="3564886"/>
            <a:ext cx="33912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fr-FR" sz="2000" dirty="0" smtClean="0">
                <a:solidFill>
                  <a:schemeClr val="tx1"/>
                </a:solidFill>
              </a:rPr>
              <a:t>Site PPE</a:t>
            </a:r>
            <a:endParaRPr lang="fr-FR" sz="2000" dirty="0">
              <a:solidFill>
                <a:schemeClr val="tx1"/>
              </a:solidFill>
            </a:endParaRPr>
          </a:p>
        </p:txBody>
      </p:sp>
      <p:grpSp>
        <p:nvGrpSpPr>
          <p:cNvPr id="46" name="Google Shape;330;p34"/>
          <p:cNvGrpSpPr>
            <a:grpSpLocks noChangeAspect="1"/>
          </p:cNvGrpSpPr>
          <p:nvPr/>
        </p:nvGrpSpPr>
        <p:grpSpPr>
          <a:xfrm flipH="1">
            <a:off x="-303223" y="4196407"/>
            <a:ext cx="4010752" cy="643598"/>
            <a:chOff x="6456469" y="3575597"/>
            <a:chExt cx="3443700" cy="552603"/>
          </a:xfrm>
        </p:grpSpPr>
        <p:sp>
          <p:nvSpPr>
            <p:cNvPr id="47" name="Google Shape;331;p34"/>
            <p:cNvSpPr/>
            <p:nvPr/>
          </p:nvSpPr>
          <p:spPr>
            <a:xfrm>
              <a:off x="6456469" y="3575597"/>
              <a:ext cx="34437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F5B59"/>
                </a:gs>
                <a:gs pos="100000">
                  <a:srgbClr val="7BECE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332;p34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14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Archive" panose="02000506040000020004" pitchFamily="50" charset="0"/>
                </a:rPr>
                <a:t>06</a:t>
              </a:r>
              <a:endParaRPr sz="1800" dirty="0">
                <a:solidFill>
                  <a:schemeClr val="bg1"/>
                </a:solidFill>
                <a:latin typeface="Archive" panose="02000506040000020004" pitchFamily="50" charset="0"/>
              </a:endParaRPr>
            </a:p>
          </p:txBody>
        </p:sp>
      </p:grpSp>
      <p:sp>
        <p:nvSpPr>
          <p:cNvPr id="49" name="Google Shape;322;p34"/>
          <p:cNvSpPr txBox="1">
            <a:spLocks/>
          </p:cNvSpPr>
          <p:nvPr/>
        </p:nvSpPr>
        <p:spPr>
          <a:xfrm>
            <a:off x="3707522" y="4413769"/>
            <a:ext cx="379197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fr-FR" sz="1200" dirty="0" smtClean="0">
                <a:solidFill>
                  <a:schemeClr val="tx1"/>
                </a:solidFill>
              </a:rPr>
              <a:t>Vous posez les questions, on apporte les réponses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0" name="Google Shape;324;p34"/>
          <p:cNvSpPr txBox="1">
            <a:spLocks/>
          </p:cNvSpPr>
          <p:nvPr/>
        </p:nvSpPr>
        <p:spPr>
          <a:xfrm>
            <a:off x="3707531" y="4201044"/>
            <a:ext cx="33912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fr-FR" sz="2000" dirty="0" smtClean="0">
                <a:solidFill>
                  <a:schemeClr val="tx1"/>
                </a:solidFill>
              </a:rPr>
              <a:t>Questions-réponses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689690" y="4744680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Présentation du Pôle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853086" y="445025"/>
            <a:ext cx="4357122" cy="707497"/>
            <a:chOff x="6456475" y="3575600"/>
            <a:chExt cx="3403204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6456479" y="3575603"/>
              <a:ext cx="34032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85"/>
                </a:gs>
                <a:gs pos="100000">
                  <a:srgbClr val="B87F0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85"/>
                </a:gs>
                <a:gs pos="100000">
                  <a:srgbClr val="B87F0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82656" y="2332047"/>
            <a:ext cx="148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Philippe </a:t>
            </a:r>
            <a:r>
              <a:rPr lang="fr-FR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Simonetta</a:t>
            </a:r>
            <a:endParaRPr lang="fr-FR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66346" y="2332063"/>
            <a:ext cx="134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Benjamin </a:t>
            </a:r>
            <a:r>
              <a:rPr lang="fr-FR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Ochier</a:t>
            </a:r>
            <a:endParaRPr lang="fr-FR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02122" y="2332049"/>
            <a:ext cx="121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Benoît </a:t>
            </a:r>
            <a:r>
              <a:rPr lang="fr-FR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Holzer</a:t>
            </a:r>
            <a:endParaRPr lang="fr-FR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17396" y="2332047"/>
            <a:ext cx="133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Philippe Nader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51" y="1326370"/>
            <a:ext cx="949236" cy="1005677"/>
          </a:xfrm>
          <a:prstGeom prst="rect">
            <a:avLst/>
          </a:prstGeom>
          <a:ln>
            <a:solidFill>
              <a:srgbClr val="FFB414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ZoneTexte 21"/>
          <p:cNvSpPr txBox="1"/>
          <p:nvPr/>
        </p:nvSpPr>
        <p:spPr>
          <a:xfrm>
            <a:off x="422413" y="2609046"/>
            <a:ext cx="18061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Membre fondateur et responsable du Pôle enquêtes.</a:t>
            </a:r>
          </a:p>
          <a:p>
            <a:r>
              <a:rPr lang="fr-FR" sz="1100" i="1" dirty="0">
                <a:latin typeface="Roboto" panose="02000000000000000000" pitchFamily="2" charset="0"/>
                <a:ea typeface="Roboto" panose="02000000000000000000" pitchFamily="2" charset="0"/>
              </a:rPr>
              <a:t>Je supervise l’activité et l’offre de service du Pôle enquêtes, l’évolution de la plateforme logicielle, son schéma organisationnel  et je pilote les projets d’enquêtes nationales de grande </a:t>
            </a:r>
            <a:r>
              <a:rPr lang="fr-FR" sz="1100" i="1" dirty="0" smtClean="0">
                <a:latin typeface="Roboto" panose="02000000000000000000" pitchFamily="2" charset="0"/>
                <a:ea typeface="Roboto" panose="02000000000000000000" pitchFamily="2" charset="0"/>
              </a:rPr>
              <a:t>envergure.</a:t>
            </a:r>
            <a:endParaRPr lang="fr-FR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32906" y="2609045"/>
            <a:ext cx="18061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Coordination, pilotage des opérations, communication, support fonctionnel.</a:t>
            </a:r>
          </a:p>
          <a:p>
            <a:r>
              <a:rPr lang="fr-FR" sz="1100" i="1" dirty="0" smtClean="0">
                <a:latin typeface="Roboto" panose="02000000000000000000" pitchFamily="2" charset="0"/>
                <a:ea typeface="Roboto" panose="02000000000000000000" pitchFamily="2" charset="0"/>
              </a:rPr>
              <a:t>Je coordonne les opérations réalisées sur la plateforme d’enquête, je m’occupe également du support et de la communication.</a:t>
            </a:r>
            <a:endParaRPr lang="fr-FR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06621" y="2609045"/>
            <a:ext cx="18061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Développement du site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Pilotage Par les Enquêtes, et des programmes spécifiques qui les complètent, administration des bases de </a:t>
            </a:r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données.</a:t>
            </a:r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100" i="1" dirty="0" smtClean="0">
                <a:latin typeface="Roboto" panose="02000000000000000000" pitchFamily="2" charset="0"/>
                <a:ea typeface="Roboto" panose="02000000000000000000" pitchFamily="2" charset="0"/>
              </a:rPr>
              <a:t>Je me charge de créer de nouvelles fonctionnalités et des demandes relatives aux comptes.</a:t>
            </a:r>
            <a:endParaRPr lang="fr-FR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80336" y="2609045"/>
            <a:ext cx="1806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Chef de projet national du Pôle enquêtes, suivi du budget.</a:t>
            </a:r>
          </a:p>
          <a:p>
            <a:r>
              <a:rPr lang="fr-FR" sz="1100" i="1" dirty="0">
                <a:latin typeface="Roboto" panose="02000000000000000000" pitchFamily="2" charset="0"/>
                <a:ea typeface="Roboto" panose="02000000000000000000" pitchFamily="2" charset="0"/>
              </a:rPr>
              <a:t>Je suis le lien entre la DNE et le Pôle enquêtes et je supervise le projet d’Enquêtes Locales sur le Climat Scolaire.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23098" r="8129" b="1379"/>
          <a:stretch/>
        </p:blipFill>
        <p:spPr>
          <a:xfrm>
            <a:off x="891431" y="1326370"/>
            <a:ext cx="868081" cy="1000442"/>
          </a:xfrm>
          <a:prstGeom prst="rect">
            <a:avLst/>
          </a:prstGeom>
          <a:ln>
            <a:solidFill>
              <a:srgbClr val="FFB414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5286644" y="1326370"/>
            <a:ext cx="846077" cy="996169"/>
          </a:xfrm>
          <a:prstGeom prst="rect">
            <a:avLst/>
          </a:prstGeom>
          <a:ln>
            <a:solidFill>
              <a:srgbClr val="FFB414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85" y="1326370"/>
            <a:ext cx="913626" cy="996170"/>
          </a:xfrm>
          <a:prstGeom prst="rect">
            <a:avLst/>
          </a:prstGeom>
          <a:ln>
            <a:solidFill>
              <a:srgbClr val="FFB414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Aperçu global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382465" y="445025"/>
            <a:ext cx="5259264" cy="707497"/>
            <a:chOff x="5751842" y="3575600"/>
            <a:chExt cx="4107837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107837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B87F00"/>
                </a:gs>
                <a:gs pos="100000">
                  <a:srgbClr val="FFD98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B87F00"/>
                </a:gs>
                <a:gs pos="100000">
                  <a:srgbClr val="FFD98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FB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23176" y="1340236"/>
            <a:ext cx="290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Le Pôle enquête dispose de deux entités :</a:t>
            </a:r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92" y="1694121"/>
            <a:ext cx="4159659" cy="2383654"/>
          </a:xfrm>
          <a:prstGeom prst="rect">
            <a:avLst/>
          </a:prstGeom>
          <a:ln>
            <a:solidFill>
              <a:srgbClr val="FFB414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847197" y="4157960"/>
            <a:ext cx="296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Le site Pilotage Par les Enquêtes</a:t>
            </a:r>
            <a:endParaRPr lang="fr-FR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05" y="1694121"/>
            <a:ext cx="4320915" cy="2364734"/>
          </a:xfrm>
          <a:prstGeom prst="rect">
            <a:avLst/>
          </a:prstGeom>
          <a:ln>
            <a:solidFill>
              <a:srgbClr val="FFB414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5304238" y="4157960"/>
            <a:ext cx="2969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L’application Interview</a:t>
            </a:r>
          </a:p>
          <a:p>
            <a:pPr algn="ctr"/>
            <a:r>
              <a:rPr lang="fr-FR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(la plateforme d’enquêtes)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Organisation de la plateforme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3380846" y="445025"/>
            <a:ext cx="5259264" cy="707497"/>
            <a:chOff x="5751842" y="3575600"/>
            <a:chExt cx="4107837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107837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394140" y="4545747"/>
            <a:ext cx="435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Univers (https://</a:t>
            </a:r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ppe.orion.education.fr/</a:t>
            </a:r>
            <a:r>
              <a:rPr lang="fr-FR" b="1" i="1" dirty="0" smtClean="0">
                <a:latin typeface="Roboto" panose="02000000000000000000" pitchFamily="2" charset="0"/>
                <a:ea typeface="Roboto" panose="02000000000000000000" pitchFamily="2" charset="0"/>
              </a:rPr>
              <a:t>votre_univers</a:t>
            </a:r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57962" y="1260009"/>
            <a:ext cx="8428075" cy="3305064"/>
          </a:xfrm>
          <a:prstGeom prst="roundRect">
            <a:avLst/>
          </a:prstGeom>
          <a:noFill/>
          <a:ln>
            <a:solidFill>
              <a:srgbClr val="F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90709" y="1357254"/>
            <a:ext cx="3948543" cy="2612078"/>
          </a:xfrm>
          <a:prstGeom prst="roundRect">
            <a:avLst/>
          </a:prstGeom>
          <a:noFill/>
          <a:ln>
            <a:solidFill>
              <a:srgbClr val="14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638373" y="1357254"/>
            <a:ext cx="3948543" cy="2612078"/>
          </a:xfrm>
          <a:prstGeom prst="roundRect">
            <a:avLst/>
          </a:prstGeom>
          <a:noFill/>
          <a:ln>
            <a:solidFill>
              <a:srgbClr val="14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80056" y="3979252"/>
            <a:ext cx="296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Espace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27720" y="3979252"/>
            <a:ext cx="296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Espace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87075" y="4263270"/>
            <a:ext cx="296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39109" y="1477552"/>
            <a:ext cx="1114803" cy="884647"/>
          </a:xfrm>
          <a:prstGeom prst="roundRect">
            <a:avLst/>
          </a:prstGeom>
          <a:noFill/>
          <a:ln>
            <a:solidFill>
              <a:srgbClr val="FF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1907577" y="1477552"/>
            <a:ext cx="1114803" cy="884647"/>
          </a:xfrm>
          <a:prstGeom prst="roundRect">
            <a:avLst/>
          </a:prstGeom>
          <a:noFill/>
          <a:ln>
            <a:solidFill>
              <a:srgbClr val="FF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3173414" y="1477551"/>
            <a:ext cx="1114803" cy="884647"/>
          </a:xfrm>
          <a:prstGeom prst="roundRect">
            <a:avLst/>
          </a:prstGeom>
          <a:noFill/>
          <a:ln>
            <a:solidFill>
              <a:srgbClr val="FF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62933" y="2370668"/>
            <a:ext cx="126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Projet d’enquête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37525" y="2370668"/>
            <a:ext cx="126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Projet d’enquête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97238" y="2370668"/>
            <a:ext cx="126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Projet d’enquête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837525" y="2598718"/>
            <a:ext cx="126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127719" y="2406357"/>
            <a:ext cx="296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lang="fr-FR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9" y="3032731"/>
            <a:ext cx="548986" cy="54898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9" y="2854497"/>
            <a:ext cx="548986" cy="54898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35" y="3028800"/>
            <a:ext cx="548986" cy="54898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43" y="2854497"/>
            <a:ext cx="548986" cy="54898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14" y="3028800"/>
            <a:ext cx="548986" cy="548986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376151" y="3614046"/>
            <a:ext cx="126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Utilisateurs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18170"/>
            <a:ext cx="806967" cy="806967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90709" y="3546993"/>
            <a:ext cx="1267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Responsable d’espace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Organisation de la plateforme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3380846" y="445025"/>
            <a:ext cx="5259264" cy="707497"/>
            <a:chOff x="5751842" y="3575600"/>
            <a:chExt cx="4107837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107837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3087076" y="3612075"/>
            <a:ext cx="296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Démonstration</a:t>
            </a:r>
            <a:endParaRPr lang="fr-FR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9" name="Google Shape;12051;p81"/>
          <p:cNvGrpSpPr>
            <a:grpSpLocks noChangeAspect="1"/>
          </p:cNvGrpSpPr>
          <p:nvPr/>
        </p:nvGrpSpPr>
        <p:grpSpPr>
          <a:xfrm>
            <a:off x="3590261" y="1673477"/>
            <a:ext cx="1963475" cy="1727711"/>
            <a:chOff x="6627639" y="2443884"/>
            <a:chExt cx="355993" cy="313247"/>
          </a:xfrm>
          <a:solidFill>
            <a:srgbClr val="F03C78"/>
          </a:solidFill>
        </p:grpSpPr>
        <p:sp>
          <p:nvSpPr>
            <p:cNvPr id="40" name="Google Shape;12052;p81"/>
            <p:cNvSpPr/>
            <p:nvPr/>
          </p:nvSpPr>
          <p:spPr>
            <a:xfrm>
              <a:off x="6627639" y="2444266"/>
              <a:ext cx="92807" cy="87941"/>
            </a:xfrm>
            <a:custGeom>
              <a:avLst/>
              <a:gdLst/>
              <a:ahLst/>
              <a:cxnLst/>
              <a:rect l="l" t="t" r="r" b="b"/>
              <a:pathLst>
                <a:path w="2918" h="2765" extrusionOk="0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53;p81"/>
            <p:cNvSpPr/>
            <p:nvPr/>
          </p:nvSpPr>
          <p:spPr>
            <a:xfrm>
              <a:off x="6891589" y="2443884"/>
              <a:ext cx="92044" cy="86446"/>
            </a:xfrm>
            <a:custGeom>
              <a:avLst/>
              <a:gdLst/>
              <a:ahLst/>
              <a:cxnLst/>
              <a:rect l="l" t="t" r="r" b="b"/>
              <a:pathLst>
                <a:path w="2894" h="2718" extrusionOk="0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54;p81"/>
            <p:cNvSpPr/>
            <p:nvPr/>
          </p:nvSpPr>
          <p:spPr>
            <a:xfrm>
              <a:off x="6662498" y="2512201"/>
              <a:ext cx="288185" cy="244930"/>
            </a:xfrm>
            <a:custGeom>
              <a:avLst/>
              <a:gdLst/>
              <a:ahLst/>
              <a:cxnLst/>
              <a:rect l="l" t="t" r="r" b="b"/>
              <a:pathLst>
                <a:path w="9061" h="7701" extrusionOk="0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Respons</a:t>
            </a:r>
            <a:r>
              <a:rPr lang="fr-FR" dirty="0"/>
              <a:t>a</a:t>
            </a:r>
            <a:r>
              <a:rPr lang="en" dirty="0" smtClean="0"/>
              <a:t>ble d’espace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1793048" y="445025"/>
            <a:ext cx="5259264" cy="707497"/>
            <a:chOff x="5751842" y="3575600"/>
            <a:chExt cx="4107837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107837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C30F4B"/>
                </a:gs>
                <a:gs pos="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C30F4B"/>
                </a:gs>
                <a:gs pos="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44" y="2083726"/>
            <a:ext cx="1505749" cy="1505749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2653288" y="3119975"/>
            <a:ext cx="1134140" cy="389861"/>
          </a:xfrm>
          <a:prstGeom prst="rightArrow">
            <a:avLst/>
          </a:prstGeom>
          <a:solidFill>
            <a:srgbClr val="FFD985"/>
          </a:solidFill>
          <a:ln>
            <a:solidFill>
              <a:srgbClr val="FF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>
            <a:off x="2653288" y="2595317"/>
            <a:ext cx="1134140" cy="389861"/>
          </a:xfrm>
          <a:prstGeom prst="rightArrow">
            <a:avLst/>
          </a:prstGeom>
          <a:solidFill>
            <a:srgbClr val="FFD985"/>
          </a:solidFill>
          <a:ln>
            <a:solidFill>
              <a:srgbClr val="FF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108541" y="3706661"/>
            <a:ext cx="12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Responsable d’espace</a:t>
            </a:r>
            <a:endParaRPr lang="fr-FR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5" y="2628126"/>
            <a:ext cx="667978" cy="66797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3" y="2802429"/>
            <a:ext cx="667978" cy="66797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01" y="2628126"/>
            <a:ext cx="667978" cy="66797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49395" y="3706661"/>
            <a:ext cx="126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Roboto" panose="02000000000000000000" pitchFamily="2" charset="0"/>
                <a:ea typeface="Roboto" panose="02000000000000000000" pitchFamily="2" charset="0"/>
              </a:rPr>
              <a:t>Utilisateurs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696809" y="3119975"/>
            <a:ext cx="1134140" cy="389861"/>
          </a:xfrm>
          <a:prstGeom prst="rightArrow">
            <a:avLst/>
          </a:prstGeom>
          <a:solidFill>
            <a:srgbClr val="F68EB1"/>
          </a:solidFill>
          <a:ln>
            <a:solidFill>
              <a:srgbClr val="F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0800000">
            <a:off x="5696809" y="2595317"/>
            <a:ext cx="1134140" cy="389861"/>
          </a:xfrm>
          <a:prstGeom prst="rightArrow">
            <a:avLst/>
          </a:prstGeom>
          <a:solidFill>
            <a:srgbClr val="F68EB1"/>
          </a:solidFill>
          <a:ln>
            <a:solidFill>
              <a:srgbClr val="F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76" y="2501866"/>
            <a:ext cx="1463043" cy="92049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56493" y="4229885"/>
            <a:ext cx="4257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Chaque espace doit posséder un responsable d’espace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Le responsable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d’espace est membre de son espace Interview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Il valide les demandes de compte faites sur son espace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73761" y="1376642"/>
            <a:ext cx="415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Rôle du responsable dans l’organisation</a:t>
            </a:r>
            <a:endParaRPr lang="fr-FR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7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Respons</a:t>
            </a:r>
            <a:r>
              <a:rPr lang="fr-FR" dirty="0"/>
              <a:t>a</a:t>
            </a:r>
            <a:r>
              <a:rPr lang="en" dirty="0" smtClean="0"/>
              <a:t>ble d’espace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1793048" y="445025"/>
            <a:ext cx="5259264" cy="707497"/>
            <a:chOff x="5751842" y="3575600"/>
            <a:chExt cx="4107837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107837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C30F4B"/>
                </a:gs>
                <a:gs pos="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C30F4B"/>
                </a:gs>
                <a:gs pos="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43336"/>
            <a:ext cx="1505749" cy="150574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39297" y="3666271"/>
            <a:ext cx="12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Responsable d’espace</a:t>
            </a:r>
            <a:endParaRPr lang="fr-FR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20953" y="2850663"/>
            <a:ext cx="461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Vision des enquêtes de son espace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Définition des règles de 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Application des règles RGPD et de la CNIL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Communication</a:t>
            </a:r>
          </a:p>
          <a:p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73761" y="1376642"/>
            <a:ext cx="469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Roboto" panose="02000000000000000000" pitchFamily="2" charset="0"/>
                <a:ea typeface="Roboto" panose="02000000000000000000" pitchFamily="2" charset="0"/>
              </a:rPr>
              <a:t>Rôle du responsable vis-à-vis des projets d’enquêtes</a:t>
            </a:r>
            <a:endParaRPr lang="fr-FR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Site PPE</a:t>
            </a:r>
            <a:endParaRPr dirty="0"/>
          </a:p>
        </p:txBody>
      </p:sp>
      <p:grpSp>
        <p:nvGrpSpPr>
          <p:cNvPr id="427" name="Google Shape;427;p39"/>
          <p:cNvGrpSpPr/>
          <p:nvPr/>
        </p:nvGrpSpPr>
        <p:grpSpPr>
          <a:xfrm flipH="1">
            <a:off x="-382772" y="445025"/>
            <a:ext cx="6362036" cy="707497"/>
            <a:chOff x="5751842" y="3575600"/>
            <a:chExt cx="4969176" cy="552603"/>
          </a:xfrm>
        </p:grpSpPr>
        <p:sp>
          <p:nvSpPr>
            <p:cNvPr id="428" name="Google Shape;428;p39"/>
            <p:cNvSpPr/>
            <p:nvPr/>
          </p:nvSpPr>
          <p:spPr>
            <a:xfrm>
              <a:off x="5751842" y="3575603"/>
              <a:ext cx="4969176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751842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174;p21"/>
          <p:cNvGrpSpPr/>
          <p:nvPr/>
        </p:nvGrpSpPr>
        <p:grpSpPr>
          <a:xfrm rot="10800000" flipH="1">
            <a:off x="7191231" y="4676382"/>
            <a:ext cx="2249640" cy="423402"/>
            <a:chOff x="6456475" y="3575600"/>
            <a:chExt cx="2936100" cy="552600"/>
          </a:xfrm>
        </p:grpSpPr>
        <p:sp>
          <p:nvSpPr>
            <p:cNvPr id="13" name="Google Shape;175;p21"/>
            <p:cNvSpPr/>
            <p:nvPr/>
          </p:nvSpPr>
          <p:spPr>
            <a:xfrm>
              <a:off x="6456475" y="3575600"/>
              <a:ext cx="2936100" cy="552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30F4B"/>
                </a:gs>
                <a:gs pos="100000">
                  <a:srgbClr val="F68EB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76;p21"/>
            <p:cNvSpPr/>
            <p:nvPr/>
          </p:nvSpPr>
          <p:spPr>
            <a:xfrm>
              <a:off x="6456475" y="3575600"/>
              <a:ext cx="552600" cy="552600"/>
            </a:xfrm>
            <a:prstGeom prst="ellipse">
              <a:avLst/>
            </a:prstGeom>
            <a:solidFill>
              <a:srgbClr val="F03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675860" y="4406689"/>
            <a:ext cx="379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https://enquetes.orion.education.fr/ppe/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81" y="1248766"/>
            <a:ext cx="5447838" cy="3061679"/>
          </a:xfrm>
          <a:prstGeom prst="rect">
            <a:avLst/>
          </a:prstGeom>
          <a:ln>
            <a:solidFill>
              <a:srgbClr val="F03C78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7256815" y="4734194"/>
            <a:ext cx="29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9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unch Product Crowdfunding Pitch Deck by Slidesgo">
  <a:themeElements>
    <a:clrScheme name="Simple Light">
      <a:dk1>
        <a:srgbClr val="191919"/>
      </a:dk1>
      <a:lt1>
        <a:srgbClr val="FFFFFF"/>
      </a:lt1>
      <a:dk2>
        <a:srgbClr val="002080"/>
      </a:dk2>
      <a:lt2>
        <a:srgbClr val="0336D0"/>
      </a:lt2>
      <a:accent1>
        <a:srgbClr val="1382DB"/>
      </a:accent1>
      <a:accent2>
        <a:srgbClr val="1FC2E1"/>
      </a:accent2>
      <a:accent3>
        <a:srgbClr val="08E0DB"/>
      </a:accent3>
      <a:accent4>
        <a:srgbClr val="03FCD5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391</Words>
  <Application>Microsoft Office PowerPoint</Application>
  <PresentationFormat>Affichage à l'écran (16:9)</PresentationFormat>
  <Paragraphs>92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Archive</vt:lpstr>
      <vt:lpstr>Bebas Neue</vt:lpstr>
      <vt:lpstr>Albert Sans</vt:lpstr>
      <vt:lpstr>Roboto</vt:lpstr>
      <vt:lpstr>Anaheim</vt:lpstr>
      <vt:lpstr>Albert Sans SemiBold</vt:lpstr>
      <vt:lpstr>Launch Product Crowdfunding Pitch Deck by Slidesgo</vt:lpstr>
      <vt:lpstr>Rendez-vous des enquêteurs</vt:lpstr>
      <vt:lpstr>Sommaire</vt:lpstr>
      <vt:lpstr>Présentation du Pôle</vt:lpstr>
      <vt:lpstr>Aperçu global</vt:lpstr>
      <vt:lpstr>Organisation de la plateforme</vt:lpstr>
      <vt:lpstr>Organisation de la plateforme</vt:lpstr>
      <vt:lpstr>Responsable d’espace</vt:lpstr>
      <vt:lpstr>Responsable d’espace</vt:lpstr>
      <vt:lpstr>Site PPE</vt:lpstr>
      <vt:lpstr>Espace de travail</vt:lpstr>
      <vt:lpstr>Espace de travail</vt:lpstr>
      <vt:lpstr>PanicHD</vt:lpstr>
      <vt:lpstr>Q &amp; R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Rendez-vous des enquêteurs</dc:title>
  <dc:creator>bochier</dc:creator>
  <cp:lastModifiedBy>bochier</cp:lastModifiedBy>
  <cp:revision>49</cp:revision>
  <dcterms:modified xsi:type="dcterms:W3CDTF">2022-12-12T21:59:31Z</dcterms:modified>
</cp:coreProperties>
</file>